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7" r:id="rId4"/>
    <p:sldId id="261" r:id="rId5"/>
    <p:sldId id="256" r:id="rId6"/>
    <p:sldId id="266" r:id="rId7"/>
    <p:sldId id="267" r:id="rId8"/>
    <p:sldId id="264" r:id="rId9"/>
    <p:sldId id="268" r:id="rId10"/>
    <p:sldId id="269" r:id="rId11"/>
    <p:sldId id="270" r:id="rId12"/>
    <p:sldId id="277" r:id="rId13"/>
    <p:sldId id="271" r:id="rId14"/>
    <p:sldId id="278" r:id="rId15"/>
    <p:sldId id="259" r:id="rId16"/>
    <p:sldId id="276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A9370-858F-D92A-50EE-88F238B0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2C5E65-EB91-9ABE-84D1-F279B1F5A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C9F668-4ED9-37A8-7314-DF303164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47784-BD08-ECD0-9EBF-A8C35448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FCB82-F82D-D011-35D9-8161E486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E8907-1889-487D-37AD-0D0D8E33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B4511E-2EC1-321A-462F-AF0C9270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02353-AA73-6951-E120-2C46B535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0A96B-24BB-5553-4A1A-6351BE0A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8D966-4710-FBD2-F47A-E25898C9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11D500-8513-0B9B-05DE-5B6F47283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CF696B-CE5F-0A41-25E8-46253A8FB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B672A-A9A8-4704-E320-3E3EB323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1A601-8558-948F-4143-826C55F3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C5534-C889-4263-F233-812E47CC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E2865-5D2C-2DFC-F9D2-8CA28B40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00EC4-5D9B-C678-0BF9-81160D65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BA8D3-8CB5-4EC1-329B-D816CBEE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2DA867-D9B4-0E73-BBE7-920EAD15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1C688-BEC8-C3E0-AB7F-407C89D9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26195-A575-4325-AC7C-B7E36365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077FA-1F11-5746-5B77-0802F6762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65510-EC03-B180-BCC3-70CD8639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A0332-6371-1627-3F13-DCA5440A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19531-6892-03E4-F265-35117B36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2F979-BD9C-70CB-B1AF-ADA23EA9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5C4FE-518C-0971-B3FC-9C6B0B3BE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22B6BC-1961-C1FD-2C79-550EC627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C57BB-0D51-90BE-42E0-A0380375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6D6D90-F51D-B280-0724-35AE676B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FFA14A-CF36-D491-3628-B71CBA8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5D319-DE08-1B2C-45CE-5354C2E9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0D082F-E7A3-BD9F-6AF3-D406F01B6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3EED66-70A9-6159-C77E-B3F40FE65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02798E-9E51-E923-ADDB-98D5DE3A9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C9AB9E-A169-F444-E555-5F28C2E98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5C0AC1-E0FF-5773-2E9B-647D4AF1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E0B82-A213-8E2E-4E7A-F04B25D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00BC75-EA35-234B-1DBE-12C3A4CD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A9F77-D9A5-C2A3-C790-FEEC142B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B31A14-ADFE-0AC9-0E84-1E084A0B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237EA7-5F46-5CBC-1F15-68915F10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B99DE2-AB64-7F74-83F4-0200DDA4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ED5B89-6203-DC5B-9D2A-8AD4F533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C095B2-90E9-068A-5807-CD14BE97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080381-FF59-6486-E84A-AD30BA80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132C4-5664-8709-CEDA-C290AF8C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9F666-A2D6-0491-F031-0230EA47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A82C8-31F4-186A-3830-B5787DBF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5D294B-FA28-743D-BD04-82716F1C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4E44-BABC-FE41-5213-B392602B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60CFBC-7B8D-86A4-1F4B-737DB678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9D8A7-CE44-F8D9-95BF-359B9C3F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EA77B1-790C-0091-3093-FC0553892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8F57B5-F414-BB24-340E-DE7F9297D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1454F5-E4B1-E579-2B9D-3218FD08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1DBCCE-A33F-1E5E-1F40-34D0F0A3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7B833B-DEB6-BF2A-9052-E75294BF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79207C-7D61-5360-3484-1A6D6921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8AE36-40D0-3EA2-D190-DAA58A4D0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BFCC6-FDD3-CBFD-4340-2245B42A5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F83601-C02A-456C-8D6D-6640DC7DC78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CADCA-E2C1-F589-A80F-5955D3701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832275-88F2-67F2-CE31-FE7C64A61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13EF41-2D88-4728-9C7E-1EA5C58A49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47F72-9488-8FE8-654B-9CB492F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1060061" cy="12787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  <a:br>
              <a:rPr lang="en-US" sz="10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INNER WHEEL CUERNAVACA CHIPITLÁN</a:t>
            </a:r>
            <a:br>
              <a:rPr lang="en-US" sz="31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INFORME ANUAL DE ACTIVIDADES</a:t>
            </a:r>
            <a:br>
              <a:rPr lang="en-US" sz="31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2025-2026</a:t>
            </a:r>
            <a:br>
              <a:rPr lang="en-US" sz="31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700" b="1" i="1" kern="12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 descr="Imagen que contiene dibujo">
            <a:extLst>
              <a:ext uri="{FF2B5EF4-FFF2-40B4-BE49-F238E27FC236}">
                <a16:creationId xmlns:a16="http://schemas.microsoft.com/office/drawing/2014/main" id="{7EDC7F00-7CF6-7CE6-D97F-13A4C7651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959" y="1526745"/>
            <a:ext cx="12045041" cy="4252263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D33F4E-69AE-33B3-B9CE-1C253EDB6892}"/>
              </a:ext>
            </a:extLst>
          </p:cNvPr>
          <p:cNvSpPr txBox="1"/>
          <p:nvPr/>
        </p:nvSpPr>
        <p:spPr>
          <a:xfrm>
            <a:off x="2432957" y="5990027"/>
            <a:ext cx="7547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PRESIDENTE: HERLINDA ORTEGA CARMONA</a:t>
            </a:r>
          </a:p>
        </p:txBody>
      </p:sp>
    </p:spTree>
    <p:extLst>
      <p:ext uri="{BB962C8B-B14F-4D97-AF65-F5344CB8AC3E}">
        <p14:creationId xmlns:p14="http://schemas.microsoft.com/office/powerpoint/2010/main" val="32606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0"/>
    </mc:Choice>
    <mc:Fallback xmlns="">
      <p:transition spd="slow" advTm="68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DC2C30-F105-9827-62E6-D508C7B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010" y="1550408"/>
            <a:ext cx="6448060" cy="32685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AGRADECIMIENTO ESPECIAL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Gobernadora: Blanca Sofia de la Fuente B. </a:t>
            </a:r>
            <a:b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Secretaria Distrital: Rosalba Martínez Vera.</a:t>
            </a:r>
            <a:b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Web Master: Rosaura Saavedra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R.N. </a:t>
            </a:r>
            <a: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Alma Blanca Salmerón F. </a:t>
            </a:r>
            <a:b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PG: Patricia García de  Malo.</a:t>
            </a:r>
            <a:b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PG: Gloria María Pavón Vargas</a:t>
            </a:r>
            <a:br>
              <a:rPr lang="en-US" sz="31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EBFFA70-B1AC-91BD-ABF0-E3213C30A25B}"/>
              </a:ext>
            </a:extLst>
          </p:cNvPr>
          <p:cNvSpPr txBox="1">
            <a:spLocks/>
          </p:cNvSpPr>
          <p:nvPr/>
        </p:nvSpPr>
        <p:spPr>
          <a:xfrm>
            <a:off x="874028" y="5353459"/>
            <a:ext cx="3429000" cy="950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ln/>
                <a:highlight>
                  <a:srgbClr val="FFFF00"/>
                </a:highlight>
              </a:rPr>
              <a:t>N</a:t>
            </a:r>
            <a:r>
              <a:rPr lang="en-US" sz="4000" b="1" dirty="0" err="1">
                <a:ln/>
                <a:highlight>
                  <a:srgbClr val="FFFF00"/>
                </a:highlight>
              </a:rPr>
              <a:t>oviembre</a:t>
            </a:r>
            <a:endParaRPr lang="en-US" sz="4000" b="1" dirty="0">
              <a:ln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86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5"/>
    </mc:Choice>
    <mc:Fallback xmlns="">
      <p:transition spd="slow" advTm="717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BCB371-B2D4-AA8A-3E80-5BA4DC02C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15" y="121024"/>
            <a:ext cx="4035338" cy="53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CE53605-C7AF-1CE6-05A9-8D1E86CA2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9641" y="403411"/>
            <a:ext cx="2628676" cy="805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ln/>
                <a:highlight>
                  <a:srgbClr val="FFFF00"/>
                </a:highlight>
              </a:rPr>
              <a:t>Dic</a:t>
            </a:r>
            <a:r>
              <a:rPr lang="en-US" sz="4000" b="1" dirty="0" err="1">
                <a:ln/>
                <a:highlight>
                  <a:srgbClr val="FFFF00"/>
                </a:highlight>
              </a:rPr>
              <a:t>iembre</a:t>
            </a:r>
            <a:r>
              <a:rPr lang="en-US" sz="4000" b="1" dirty="0">
                <a:ln/>
                <a:highlight>
                  <a:srgbClr val="FFFF00"/>
                </a:highlight>
              </a:rPr>
              <a:t>     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F3B465-0FD0-5591-3D8E-9BD8138C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609"/>
            <a:ext cx="7167958" cy="56493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ACDF25-EADB-01E4-E4B5-A7A6A422FEDD}"/>
              </a:ext>
            </a:extLst>
          </p:cNvPr>
          <p:cNvSpPr txBox="1"/>
          <p:nvPr/>
        </p:nvSpPr>
        <p:spPr>
          <a:xfrm>
            <a:off x="6925911" y="5534561"/>
            <a:ext cx="598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ENTREGA DE APOYOS</a:t>
            </a:r>
          </a:p>
          <a:p>
            <a:r>
              <a:rPr lang="es-E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ASILO ^LAS PALOMAS^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9"/>
    </mc:Choice>
    <mc:Fallback xmlns="">
      <p:transition spd="slow" advTm="67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2DB185-0951-239A-432E-2280EA07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694" y="5059192"/>
            <a:ext cx="5858184" cy="11606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SEGUNDA VISITA DE LA GOBERNADORA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F65ACE6-34B1-161E-A043-FDBA49C0FA99}"/>
              </a:ext>
            </a:extLst>
          </p:cNvPr>
          <p:cNvSpPr txBox="1">
            <a:spLocks/>
          </p:cNvSpPr>
          <p:nvPr/>
        </p:nvSpPr>
        <p:spPr>
          <a:xfrm>
            <a:off x="5741234" y="4375438"/>
            <a:ext cx="5650644" cy="683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en-US" sz="4400" b="1" kern="1200" dirty="0" err="1">
                <a:ln/>
                <a:solidFill>
                  <a:schemeClr val="tx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Enero</a:t>
            </a:r>
            <a:r>
              <a:rPr lang="en-US" sz="4400" b="1" kern="1200" dirty="0">
                <a:ln/>
                <a:solidFill>
                  <a:schemeClr val="tx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     </a:t>
            </a:r>
            <a:r>
              <a:rPr lang="en-US" sz="2000" b="1" kern="1200" dirty="0">
                <a:ln/>
                <a:solidFill>
                  <a:schemeClr val="tx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C3CF34-646E-B539-E738-492F0B78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239"/>
          <a:stretch>
            <a:fillRect/>
          </a:stretch>
        </p:blipFill>
        <p:spPr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4" name="Group 16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20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74B95365-C6D5-C7CC-50BF-B8A6C3EDDD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r="-4" b="33662"/>
          <a:stretch>
            <a:fillRect/>
          </a:stretch>
        </p:blipFill>
        <p:spPr>
          <a:xfrm>
            <a:off x="4074406" y="1"/>
            <a:ext cx="3975445" cy="3189088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47C4C8E-831E-E36B-AD18-B45DD50BE40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872"/>
          <a:stretch>
            <a:fillRect/>
          </a:stretch>
        </p:blipFill>
        <p:spPr>
          <a:xfrm>
            <a:off x="8236424" y="1"/>
            <a:ext cx="3955576" cy="4015007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6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0"/>
    </mc:Choice>
    <mc:Fallback xmlns="">
      <p:transition spd="slow" advTm="747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5242562-7D3B-B4CC-4C01-F0FB498E1B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1247" y="3696270"/>
            <a:ext cx="2070848" cy="789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kern="1200" dirty="0" err="1">
                <a:ln/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Enero</a:t>
            </a:r>
            <a:r>
              <a:rPr lang="en-US" sz="4400" b="1" kern="1200" dirty="0">
                <a:ln/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    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ADDEB4-E803-E1C5-E0C1-5FBC1428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r="3698"/>
          <a:stretch>
            <a:fillRect/>
          </a:stretch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E6C544-AEB9-CDA9-2C8D-A339D631BA2A}"/>
              </a:ext>
            </a:extLst>
          </p:cNvPr>
          <p:cNvSpPr txBox="1"/>
          <p:nvPr/>
        </p:nvSpPr>
        <p:spPr>
          <a:xfrm>
            <a:off x="3388658" y="4590931"/>
            <a:ext cx="8045823" cy="191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ENTREGA DE COMPUTADORA, PROYECTOR Y LIBROS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Sec. Indigena “V. Guerrero”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Xoxocotla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Morelos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96D445-5B0D-F236-E8FD-8887C3BC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" b="2"/>
          <a:stretch>
            <a:fillRect/>
          </a:stretch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8AB8A0D-61CF-ED02-0B23-586354BEC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r="24031"/>
          <a:stretch>
            <a:fillRect/>
          </a:stretch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19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7"/>
    </mc:Choice>
    <mc:Fallback xmlns="">
      <p:transition spd="slow" advTm="68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9E301F-846D-C0D9-CFFA-23E42B39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" r="-1" b="10651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3E108E0-4B21-6908-0970-63FEDDBA9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kern="120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Enero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F1E62C-1EB1-3B0C-78CB-447524B82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3633" b="-1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561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B97B59-83BC-589E-6C95-8B2FB979F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r="403"/>
          <a:stretch>
            <a:fillRect/>
          </a:stretch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7BBE75F-5BAD-DD67-14F0-BFFD0B2334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kern="1200" dirty="0" err="1">
                <a:ln/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Febrero</a:t>
            </a:r>
            <a:r>
              <a:rPr lang="en-US" sz="4400" b="1" kern="1200" dirty="0">
                <a:ln/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      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0002F33-325C-E5E4-ADB5-07F16E10B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r="15640" b="-2"/>
          <a:stretch>
            <a:fillRect/>
          </a:stretch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5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3"/>
    </mc:Choice>
    <mc:Fallback xmlns="">
      <p:transition spd="slow" advTm="737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566E0A-3AE2-E79B-337A-F11FEF88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15459" b="-3"/>
          <a:stretch>
            <a:fillRect/>
          </a:stretch>
        </p:blipFill>
        <p:spPr>
          <a:xfrm>
            <a:off x="109649" y="-1"/>
            <a:ext cx="3936404" cy="6309360"/>
          </a:xfrm>
          <a:prstGeom prst="rect">
            <a:avLst/>
          </a:prstGeom>
        </p:spPr>
      </p:pic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E8C19D2-CA3B-71DF-E405-377F066D0AB5}"/>
              </a:ext>
            </a:extLst>
          </p:cNvPr>
          <p:cNvSpPr txBox="1">
            <a:spLocks/>
          </p:cNvSpPr>
          <p:nvPr/>
        </p:nvSpPr>
        <p:spPr>
          <a:xfrm>
            <a:off x="4521271" y="443668"/>
            <a:ext cx="2871216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kern="1200" dirty="0">
                <a:ln/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Marzo</a:t>
            </a:r>
            <a:r>
              <a:rPr lang="en-US" sz="2400" b="1" kern="1200" dirty="0">
                <a:ln/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        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98E3C8-B1EC-E932-7379-85417E62A5E7}"/>
              </a:ext>
            </a:extLst>
          </p:cNvPr>
          <p:cNvSpPr txBox="1"/>
          <p:nvPr/>
        </p:nvSpPr>
        <p:spPr>
          <a:xfrm>
            <a:off x="6928424" y="495758"/>
            <a:ext cx="480722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37  ANIVERSARIO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INNER WHEEL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CUERNAVACA CHIPITLÁN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053F7A-1F35-F5AA-BE47-0E05BABF2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6"/>
          <a:stretch>
            <a:fillRect/>
          </a:stretch>
        </p:blipFill>
        <p:spPr>
          <a:xfrm>
            <a:off x="4155702" y="2573434"/>
            <a:ext cx="3922776" cy="37359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898C31-6FDF-991E-E4D9-2F9A59CF4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3" b="10284"/>
          <a:stretch>
            <a:fillRect/>
          </a:stretch>
        </p:blipFill>
        <p:spPr>
          <a:xfrm>
            <a:off x="8290932" y="2560123"/>
            <a:ext cx="3901068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4"/>
    </mc:Choice>
    <mc:Fallback xmlns="">
      <p:transition spd="slow" advTm="725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35FC6B-B6A4-AF40-6757-D4BB6D338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5634"/>
          <a:stretch>
            <a:fillRect/>
          </a:stretch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416E69B-9E0D-1C0E-913A-95453C8D6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3962400"/>
            <a:ext cx="1536326" cy="82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kern="1200" dirty="0">
                <a:ln/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Abril     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16BD42-FEA9-BC86-EEFF-4E950AC8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9" b="-1"/>
          <a:stretch>
            <a:fillRect/>
          </a:stretch>
        </p:blipFill>
        <p:spPr>
          <a:xfrm>
            <a:off x="7534637" y="6"/>
            <a:ext cx="4657368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AFAB051-45B4-21A3-EEF6-643022FD3A5D}"/>
              </a:ext>
            </a:extLst>
          </p:cNvPr>
          <p:cNvSpPr txBox="1"/>
          <p:nvPr/>
        </p:nvSpPr>
        <p:spPr>
          <a:xfrm>
            <a:off x="6615952" y="5325035"/>
            <a:ext cx="5378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DÉCIMA ASAMBLEA Y ENTREGA DE APOYOS.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6"/>
    </mc:Choice>
    <mc:Fallback xmlns="">
      <p:transition spd="slow" advTm="5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C53698-CF81-A19B-1FAE-4457B196BFB1}"/>
              </a:ext>
            </a:extLst>
          </p:cNvPr>
          <p:cNvSpPr txBox="1">
            <a:spLocks/>
          </p:cNvSpPr>
          <p:nvPr/>
        </p:nvSpPr>
        <p:spPr>
          <a:xfrm>
            <a:off x="1132361" y="4748796"/>
            <a:ext cx="8804444" cy="1004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Abril</a:t>
            </a:r>
            <a:r>
              <a:rPr lang="en-US" sz="3600" b="1" kern="120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    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69DFCC-0A4C-2D8D-7742-F01C0C630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r="25962" b="-3"/>
          <a:stretch>
            <a:fillRect/>
          </a:stretch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866F56-1FCF-8629-E567-B078A389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r="23149" b="-1"/>
          <a:stretch>
            <a:fillRect/>
          </a:stretch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447B10-0E88-CEB5-7FFD-55629D370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7275" r="4491" b="17851"/>
          <a:stretch>
            <a:fillRect/>
          </a:stretch>
        </p:blipFill>
        <p:spPr>
          <a:xfrm>
            <a:off x="1" y="-1"/>
            <a:ext cx="5136776" cy="46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8"/>
    </mc:Choice>
    <mc:Fallback xmlns="">
      <p:transition spd="slow" advTm="708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48FB2-CBEC-987F-297E-77214E5C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IW CUERNAVACA CHIPITLÁN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187253-D412-6FE3-83E0-F2FB05974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9" t="20785" r="1"/>
          <a:stretch>
            <a:fillRect/>
          </a:stretch>
        </p:blipFill>
        <p:spPr>
          <a:xfrm>
            <a:off x="-672354" y="1425388"/>
            <a:ext cx="12864353" cy="54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5"/>
    </mc:Choice>
    <mc:Fallback xmlns="">
      <p:transition spd="slow" advTm="111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1E14B9-E739-0008-E108-BFAF56DBC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r="-1" b="3765"/>
          <a:stretch>
            <a:fillRect/>
          </a:stretch>
        </p:blipFill>
        <p:spPr bwMode="auto">
          <a:xfrm>
            <a:off x="-1" y="-8988"/>
            <a:ext cx="8128855" cy="5291194"/>
          </a:xfrm>
          <a:prstGeom prst="rect">
            <a:avLst/>
          </a:prstGeo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144BA1-25C0-68B3-8CF1-1160DE5E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01" y="5621121"/>
            <a:ext cx="963627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Lunes 7 </a:t>
            </a:r>
            <a: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1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julio</a:t>
            </a:r>
            <a: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2025   </a:t>
            </a: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PRIMERA VISITA DE LA GOBERNADORA </a:t>
            </a: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BLANCA SOFIA DE LA FUENTE BAEZA</a:t>
            </a: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9ACFA3-4083-74E0-CAB2-0948B61F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0"/>
          <a:stretch>
            <a:fillRect/>
          </a:stretch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0BB86CF-DF18-0D4B-282B-845419CC46D8}"/>
              </a:ext>
            </a:extLst>
          </p:cNvPr>
          <p:cNvSpPr/>
          <p:nvPr/>
        </p:nvSpPr>
        <p:spPr>
          <a:xfrm>
            <a:off x="3500215" y="-19679"/>
            <a:ext cx="1361270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Julio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1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1"/>
    </mc:Choice>
    <mc:Fallback xmlns="">
      <p:transition spd="slow" advTm="7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42CC87-ACB7-8F35-3A74-54A779DE0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3428" b="-2"/>
          <a:stretch>
            <a:fillRect/>
          </a:stretch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B347AA-AB31-BA89-1045-E5EAF6FC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39" y="5271325"/>
            <a:ext cx="8299906" cy="1586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CICLO DE CONFERENCIAS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“INNER WHEEL TRABAJANDO POR LA PAZ”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PONENTE: PATRICIA GARCIA DE  MALO 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ESC. PRIM. FED. °JOSE MA. MORELOS Y PAVON°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OCOTEPEC, MORELOS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691DDA-7AAE-BAEF-67EE-C7A28717C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45681" b="1"/>
          <a:stretch>
            <a:fillRect/>
          </a:stretch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56D8DE-DB75-4F68-9858-DB7A58FCE7AE}"/>
              </a:ext>
            </a:extLst>
          </p:cNvPr>
          <p:cNvSpPr/>
          <p:nvPr/>
        </p:nvSpPr>
        <p:spPr>
          <a:xfrm>
            <a:off x="5688244" y="0"/>
            <a:ext cx="1361270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Julio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16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"/>
    </mc:Choice>
    <mc:Fallback xmlns="">
      <p:transition spd="slow" advTm="68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BBEE22F-CD19-3AC4-F2BF-9A23719A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5" r="9669" b="-2"/>
          <a:stretch>
            <a:fillRect/>
          </a:stretch>
        </p:blipFill>
        <p:spPr>
          <a:xfrm>
            <a:off x="232122" y="69353"/>
            <a:ext cx="7858547" cy="68579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8A6186-D233-C05F-55B4-241533B50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6322"/>
          <a:stretch>
            <a:fillRect/>
          </a:stretch>
        </p:blipFill>
        <p:spPr>
          <a:xfrm>
            <a:off x="7872008" y="-85898"/>
            <a:ext cx="3326445" cy="4022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499146" y="-828761"/>
            <a:ext cx="3177919" cy="1220779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868358" y="1858645"/>
            <a:ext cx="6857998" cy="315286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6537A4-07E4-0E22-D14E-018FE569F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2980971" y="-2987065"/>
            <a:ext cx="1632206" cy="759414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5000"/>
                </a:schemeClr>
              </a:gs>
              <a:gs pos="42000">
                <a:schemeClr val="accent5">
                  <a:alpha val="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DF39DD-D69A-31B8-53C1-94595DDD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045785" y="1311995"/>
            <a:ext cx="3152865" cy="555208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3000"/>
                </a:schemeClr>
              </a:gs>
              <a:gs pos="42000">
                <a:schemeClr val="accent5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9913" y="-314653"/>
            <a:ext cx="2146948" cy="1219835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0F24F7D-5050-5627-24CC-FD1EEA5598BB}"/>
              </a:ext>
            </a:extLst>
          </p:cNvPr>
          <p:cNvSpPr/>
          <p:nvPr/>
        </p:nvSpPr>
        <p:spPr>
          <a:xfrm>
            <a:off x="838200" y="6259835"/>
            <a:ext cx="108857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1" kern="1200" cap="none" spc="0" dirty="0">
              <a:ln/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31A9CD-7DCC-4A2F-A3A5-54F91317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6897056" y="1541165"/>
            <a:ext cx="6857998" cy="37634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95000"/>
                </a:schemeClr>
              </a:gs>
              <a:gs pos="38000">
                <a:schemeClr val="accent2">
                  <a:alpha val="0"/>
                </a:schemeClr>
              </a:gs>
            </a:gsLst>
            <a:lin ang="60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3A1C665-3683-A8F1-A06A-92CB7ED52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2ED931-19FB-FE47-1719-8393C8B15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52" y="3280160"/>
            <a:ext cx="1830549" cy="24507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830B39-B481-DB00-A66B-51BAD82A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9" y="5730896"/>
            <a:ext cx="3865801" cy="11726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2300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CAMBIO DE INSIGNIAS DEL DISTRITO 418</a:t>
            </a:r>
            <a:br>
              <a:rPr lang="en-US" sz="2300" kern="1200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PUEBLA, PUE.</a:t>
            </a:r>
            <a:br>
              <a:rPr lang="en-US" sz="2300" kern="1200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84B5201-428A-FBE0-89F2-6F2BE9CA7C9D}"/>
              </a:ext>
            </a:extLst>
          </p:cNvPr>
          <p:cNvSpPr/>
          <p:nvPr/>
        </p:nvSpPr>
        <p:spPr>
          <a:xfrm>
            <a:off x="221305" y="552446"/>
            <a:ext cx="1361270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Julio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16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1"/>
    </mc:Choice>
    <mc:Fallback xmlns="">
      <p:transition spd="slow" advTm="71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CE2BAE-7ED5-83B8-205F-230A1F39E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1574" y="30629"/>
            <a:ext cx="2932021" cy="840087"/>
          </a:xfrm>
        </p:spPr>
        <p:txBody>
          <a:bodyPr anchor="b">
            <a:normAutofit/>
          </a:bodyPr>
          <a:lstStyle/>
          <a:p>
            <a:r>
              <a:rPr lang="es-ES" sz="4400" b="1" dirty="0">
                <a:ln/>
                <a:solidFill>
                  <a:srgbClr val="0070C0"/>
                </a:solidFill>
                <a:highlight>
                  <a:srgbClr val="FFFF00"/>
                </a:highlight>
              </a:rPr>
              <a:t>Agosto</a:t>
            </a:r>
            <a:endParaRPr lang="es-ES" sz="4400" b="1" cap="none" spc="0" dirty="0">
              <a:ln/>
              <a:solidFill>
                <a:srgbClr val="0070C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D3047-6DBF-E784-5440-502D29D9D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6988" y="5791201"/>
            <a:ext cx="6454587" cy="739390"/>
          </a:xfrm>
        </p:spPr>
        <p:txBody>
          <a:bodyPr anchor="t">
            <a:noAutofit/>
          </a:bodyPr>
          <a:lstStyle/>
          <a:p>
            <a:r>
              <a:rPr lang="es-ES" sz="2800" b="1" dirty="0">
                <a:solidFill>
                  <a:srgbClr val="FFFFFF"/>
                </a:solidFill>
              </a:rPr>
              <a:t>ORGANIZACIÓN DEL</a:t>
            </a:r>
          </a:p>
          <a:p>
            <a:r>
              <a:rPr lang="es-ES" sz="2800" b="1" dirty="0">
                <a:solidFill>
                  <a:srgbClr val="FFFFFF"/>
                </a:solidFill>
              </a:rPr>
              <a:t> DESAYUNO DE FIESTAS PATRIAS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8AEFFF-8070-7F9A-477C-D436BC7F2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0" b="14720"/>
          <a:stretch>
            <a:fillRect/>
          </a:stretch>
        </p:blipFill>
        <p:spPr bwMode="auto">
          <a:xfrm>
            <a:off x="21290" y="1024876"/>
            <a:ext cx="5551395" cy="4808247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0FB286-26E4-4DF9-8A65-6096DC01A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1" b="1"/>
          <a:stretch>
            <a:fillRect/>
          </a:stretch>
        </p:blipFill>
        <p:spPr bwMode="auto">
          <a:xfrm>
            <a:off x="6767199" y="941295"/>
            <a:ext cx="5112744" cy="442831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7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4"/>
    </mc:Choice>
    <mc:Fallback xmlns="">
      <p:transition spd="slow" advTm="9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59">
            <a:extLst>
              <a:ext uri="{FF2B5EF4-FFF2-40B4-BE49-F238E27FC236}">
                <a16:creationId xmlns:a16="http://schemas.microsoft.com/office/drawing/2014/main" id="{B0500737-D8A9-4F85-BE97-80D4C83D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61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3CE2BAE-7ED5-83B8-205F-230A1F3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kern="1200" cap="none" spc="0" dirty="0" err="1">
                <a:ln/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Septiembre</a:t>
            </a:r>
            <a:endParaRPr lang="en-US" sz="4400" b="1" kern="1200" cap="none" spc="0" dirty="0">
              <a:ln/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8B6B81-C756-AC43-6B77-CF8E0E3FF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2" b="2"/>
          <a:stretch>
            <a:fillRect/>
          </a:stretch>
        </p:blipFill>
        <p:spPr>
          <a:xfrm>
            <a:off x="247289" y="365760"/>
            <a:ext cx="2834640" cy="36399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5D1DCF-EABB-5286-1970-0164BD77B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r="2" b="2"/>
          <a:stretch>
            <a:fillRect/>
          </a:stretch>
        </p:blipFill>
        <p:spPr>
          <a:xfrm>
            <a:off x="3203968" y="365759"/>
            <a:ext cx="2834640" cy="36393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CB7ED62-FF56-A82A-4138-9A0192EF6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r="2" b="2"/>
          <a:stretch>
            <a:fillRect/>
          </a:stretch>
        </p:blipFill>
        <p:spPr>
          <a:xfrm>
            <a:off x="6153393" y="365759"/>
            <a:ext cx="2834640" cy="36393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DF20D7-4389-BBB6-38BC-6CCBE2D56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r="2" b="2"/>
          <a:stretch>
            <a:fillRect/>
          </a:stretch>
        </p:blipFill>
        <p:spPr>
          <a:xfrm>
            <a:off x="9110071" y="365759"/>
            <a:ext cx="2834640" cy="3639312"/>
          </a:xfrm>
          <a:prstGeom prst="rect">
            <a:avLst/>
          </a:prstGeom>
        </p:spPr>
      </p:pic>
      <p:sp>
        <p:nvSpPr>
          <p:cNvPr id="69" name="Rectangle 63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3358BE-90A3-F80F-3789-06DE327BB232}"/>
              </a:ext>
            </a:extLst>
          </p:cNvPr>
          <p:cNvSpPr txBox="1"/>
          <p:nvPr/>
        </p:nvSpPr>
        <p:spPr>
          <a:xfrm>
            <a:off x="4733364" y="4440602"/>
            <a:ext cx="6705643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TRADICIONAL DESAYUNO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FIESTAS PATRIAS</a:t>
            </a:r>
          </a:p>
        </p:txBody>
      </p:sp>
    </p:spTree>
    <p:extLst>
      <p:ext uri="{BB962C8B-B14F-4D97-AF65-F5344CB8AC3E}">
        <p14:creationId xmlns:p14="http://schemas.microsoft.com/office/powerpoint/2010/main" val="38315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0"/>
    </mc:Choice>
    <mc:Fallback xmlns="">
      <p:transition spd="slow" advTm="71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A3C889C-FC9D-4D04-8731-F3B9ADFE7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r="40221" b="2"/>
          <a:stretch>
            <a:fillRect/>
          </a:stretch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489EE4-1072-2665-80C0-9FC06CA38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r="4254" b="-2"/>
          <a:stretch>
            <a:fillRect/>
          </a:stretch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3F9DBD-2EBC-B1DA-6F28-C86D9C9E1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r="2" b="2747"/>
          <a:stretch>
            <a:fillRect/>
          </a:stretch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1E7B2BB-CB5F-4DE4-F994-B2DC9A1C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456432"/>
            <a:ext cx="3429000" cy="950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kern="1200" cap="none" spc="0" dirty="0" err="1">
                <a:ln/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Octubre</a:t>
            </a:r>
            <a:endParaRPr lang="en-US" sz="4400" b="1" kern="1200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A5440A-8078-8F71-B4F1-8C197F4A04FA}"/>
              </a:ext>
            </a:extLst>
          </p:cNvPr>
          <p:cNvSpPr txBox="1"/>
          <p:nvPr/>
        </p:nvSpPr>
        <p:spPr>
          <a:xfrm>
            <a:off x="438912" y="4773168"/>
            <a:ext cx="3429000" cy="1335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NO a la </a:t>
            </a:r>
            <a:r>
              <a:rPr lang="en-US" sz="4800" b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violencia</a:t>
            </a:r>
            <a:endParaRPr lang="en-US" sz="4800" b="1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3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"/>
    </mc:Choice>
    <mc:Fallback xmlns="">
      <p:transition spd="slow" advTm="77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261D90F-DC60-F0C7-36B3-30762F75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21742"/>
            <a:ext cx="9686030" cy="19317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900" b="1" kern="120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49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</a:br>
            <a:br>
              <a:rPr lang="en-US" sz="49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</a:br>
            <a:br>
              <a:rPr lang="en-US" sz="36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</a:br>
            <a:r>
              <a:rPr lang="en-US" sz="36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RECEPCÌÓN, CLASIFICACIÓN Y EMPAQUE DE</a:t>
            </a:r>
            <a:br>
              <a:rPr lang="en-US" sz="36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 LIBROS PARA</a:t>
            </a:r>
            <a:br>
              <a:rPr lang="en-US" sz="36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 DONACIÓN</a:t>
            </a:r>
            <a:r>
              <a:rPr lang="en-US" sz="3600" b="1" kern="1200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3600" b="1" kern="120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sz="3600" b="1" kern="1200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4FB85B-74EA-5071-8848-ED3758FB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r="10509" b="-3"/>
          <a:stretch>
            <a:fillRect/>
          </a:stretch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CAC414-87FE-716F-90C2-3C3955AC5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r="6886" b="2"/>
          <a:stretch>
            <a:fillRect/>
          </a:stretch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7BECBD-73E4-CCB1-2A95-6594C611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30718" b="1"/>
          <a:stretch>
            <a:fillRect/>
          </a:stretch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49B02BB-7ED5-CAA9-78D5-7CAEF4BD88A1}"/>
              </a:ext>
            </a:extLst>
          </p:cNvPr>
          <p:cNvSpPr txBox="1">
            <a:spLocks/>
          </p:cNvSpPr>
          <p:nvPr/>
        </p:nvSpPr>
        <p:spPr>
          <a:xfrm>
            <a:off x="9524252" y="6053327"/>
            <a:ext cx="2015476" cy="7372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err="1">
                <a:ln/>
                <a:highlight>
                  <a:srgbClr val="FFFF00"/>
                </a:highlight>
              </a:rPr>
              <a:t>Octu</a:t>
            </a:r>
            <a:r>
              <a:rPr lang="en-US" sz="4000" b="1" dirty="0" err="1">
                <a:ln/>
                <a:highlight>
                  <a:srgbClr val="FFFF00"/>
                </a:highlight>
              </a:rPr>
              <a:t>bre</a:t>
            </a:r>
            <a:endParaRPr lang="en-US" sz="4000" b="1" dirty="0">
              <a:ln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430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2"/>
    </mc:Choice>
    <mc:Fallback xmlns="">
      <p:transition spd="slow" advTm="6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9">
            <a:extLst>
              <a:ext uri="{FF2B5EF4-FFF2-40B4-BE49-F238E27FC236}">
                <a16:creationId xmlns:a16="http://schemas.microsoft.com/office/drawing/2014/main" id="{38555AC8-A31F-E4F7-01BB-AEFF5E8C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38644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C03E37-7ED0-19AE-52C3-13E69D05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E5518BEA-7506-877F-D89F-5B680FBB6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E02916-7129-5FE5-2223-BD70F1BBB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35EA480B-7CC3-4D68-2205-D938B59C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83" y="695654"/>
            <a:ext cx="2183117" cy="51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kern="1200" cap="none" spc="0" dirty="0" err="1">
                <a:ln/>
                <a:solidFill>
                  <a:srgbClr val="FFFFFF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Noviemb</a:t>
            </a:r>
            <a:br>
              <a:rPr lang="en-US" sz="1800" b="1" kern="1200" cap="none" spc="0" dirty="0">
                <a:ln/>
                <a:solidFill>
                  <a:srgbClr val="FFFFFF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sz="3100" b="1" kern="1200" cap="none" spc="0" dirty="0">
              <a:ln/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35FA40-2C85-80B5-FC69-29DD537CA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1030"/>
          <a:stretch>
            <a:fillRect/>
          </a:stretch>
        </p:blipFill>
        <p:spPr bwMode="auto">
          <a:xfrm>
            <a:off x="-11771" y="10"/>
            <a:ext cx="6095999" cy="5351777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EB4516-14B6-1C66-DCCA-9F1CF8F2F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10637" b="-2"/>
          <a:stretch>
            <a:fillRect/>
          </a:stretch>
        </p:blipFill>
        <p:spPr bwMode="auto">
          <a:xfrm>
            <a:off x="6096000" y="10"/>
            <a:ext cx="6094403" cy="5351777"/>
          </a:xfrm>
          <a:prstGeom prst="rect">
            <a:avLst/>
          </a:prstGeom>
          <a:noFill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524C48-0A54-0E7A-4091-8A2EA985A302}"/>
              </a:ext>
            </a:extLst>
          </p:cNvPr>
          <p:cNvSpPr txBox="1">
            <a:spLocks/>
          </p:cNvSpPr>
          <p:nvPr/>
        </p:nvSpPr>
        <p:spPr>
          <a:xfrm>
            <a:off x="-23543" y="63023"/>
            <a:ext cx="3429000" cy="5696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ln/>
                <a:highlight>
                  <a:srgbClr val="FFFF00"/>
                </a:highlight>
              </a:rPr>
              <a:t>N</a:t>
            </a:r>
            <a:r>
              <a:rPr lang="en-US" sz="4000" b="1" dirty="0" err="1">
                <a:ln/>
                <a:highlight>
                  <a:srgbClr val="FFFF00"/>
                </a:highlight>
              </a:rPr>
              <a:t>oviembre</a:t>
            </a:r>
            <a:endParaRPr lang="en-US" sz="4000" b="1" dirty="0">
              <a:ln/>
              <a:highlight>
                <a:srgbClr val="FFFF00"/>
              </a:highligh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502AD9-D133-6136-E656-538E31A91C07}"/>
              </a:ext>
            </a:extLst>
          </p:cNvPr>
          <p:cNvSpPr txBox="1"/>
          <p:nvPr/>
        </p:nvSpPr>
        <p:spPr>
          <a:xfrm>
            <a:off x="2561501" y="5747892"/>
            <a:ext cx="791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CAPACITACIÓN INNER WHEEL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980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6"/>
    </mc:Choice>
    <mc:Fallback xmlns="">
      <p:transition spd="slow" advTm="749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309</Words>
  <Application>Microsoft Office PowerPoint</Application>
  <PresentationFormat>Panorámica</PresentationFormat>
  <Paragraphs>45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Times-Roman</vt:lpstr>
      <vt:lpstr>Tema de Office</vt:lpstr>
      <vt:lpstr>       INNER WHEEL CUERNAVACA CHIPITLÁN INFORME ANUAL DE ACTIVIDADES 2025-2026  </vt:lpstr>
      <vt:lpstr>Lunes 7 de julio del 2025                  PRIMERA VISITA DE LA GOBERNADORA  BLANCA SOFIA DE LA FUENTE BAEZA                                                                                                                   </vt:lpstr>
      <vt:lpstr>    CICLO DE CONFERENCIAS  “INNER WHEEL TRABAJANDO POR LA PAZ”  PONENTE: PATRICIA GARCIA DE  MALO  ESC. PRIM. FED. °JOSE MA. MORELOS Y PAVON°  OCOTEPEC, MORELOS   </vt:lpstr>
      <vt:lpstr>      CAMBIO DE INSIGNIAS DEL DISTRITO 418 PUEBLA, PUE. </vt:lpstr>
      <vt:lpstr>Agosto</vt:lpstr>
      <vt:lpstr>Septiembre</vt:lpstr>
      <vt:lpstr>Octubre</vt:lpstr>
      <vt:lpstr>    RECEPCÌÓN, CLASIFICACIÓN Y EMPAQUE DE  LIBROS PARA  DONACIÓN  </vt:lpstr>
      <vt:lpstr>Noviemb </vt:lpstr>
      <vt:lpstr>                  AGRADECIMIENTO ESPECIAL    Gobernadora: Blanca Sofia de la Fuente B.  Secretaria Distrital: Rosalba Martínez Vera. Web Master: Rosaura Saavedra  R.N. Alma Blanca Salmerón F.  PG: Patricia García de  Malo.  PG: Gloria María Pavón Vargas </vt:lpstr>
      <vt:lpstr>Diciembre         </vt:lpstr>
      <vt:lpstr>SEGUNDA VISITA DE LA GOBERNADORA</vt:lpstr>
      <vt:lpstr>Enero         </vt:lpstr>
      <vt:lpstr>Enero         </vt:lpstr>
      <vt:lpstr>Febrero         </vt:lpstr>
      <vt:lpstr>Presentación de PowerPoint</vt:lpstr>
      <vt:lpstr>Abril         </vt:lpstr>
      <vt:lpstr>Presentación de PowerPoint</vt:lpstr>
      <vt:lpstr>IW CUERNAVACA CHIPITLÁN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Rafaela Ramírez Analco</dc:creator>
  <cp:lastModifiedBy>Rafaela Ramírez Analco</cp:lastModifiedBy>
  <cp:revision>10</cp:revision>
  <dcterms:created xsi:type="dcterms:W3CDTF">2026-04-08T02:27:06Z</dcterms:created>
  <dcterms:modified xsi:type="dcterms:W3CDTF">2026-04-15T22:29:50Z</dcterms:modified>
</cp:coreProperties>
</file>